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93" r:id="rId4"/>
    <p:sldId id="295" r:id="rId5"/>
    <p:sldId id="294" r:id="rId6"/>
    <p:sldId id="296" r:id="rId7"/>
    <p:sldId id="297" r:id="rId8"/>
    <p:sldId id="298" r:id="rId9"/>
    <p:sldId id="299" r:id="rId10"/>
    <p:sldId id="301" r:id="rId11"/>
    <p:sldId id="302" r:id="rId12"/>
    <p:sldId id="300" r:id="rId13"/>
    <p:sldId id="308" r:id="rId14"/>
    <p:sldId id="305" r:id="rId15"/>
    <p:sldId id="304" r:id="rId16"/>
    <p:sldId id="306" r:id="rId17"/>
    <p:sldId id="307" r:id="rId18"/>
    <p:sldId id="309" r:id="rId19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27"/>
  </p:normalViewPr>
  <p:slideViewPr>
    <p:cSldViewPr snapToGrid="0" snapToObjects="1">
      <p:cViewPr varScale="1">
        <p:scale>
          <a:sx n="99" d="100"/>
          <a:sy n="99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2A07D-2554-244A-930A-2522F87FF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980DB2-C18F-8543-A002-E3BDB5A7E0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D55C9-501D-BD47-8EAE-EEB51181E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36B25-A67B-0D40-B198-12390CECC8D2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ADCC0B-9836-CD44-80CE-554873F1F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5D58E-BC4B-5844-87E8-35EAB7C74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0E41-3983-264C-9021-34494ACF8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363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6B938-060B-E844-A1D6-41590445C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F7D3B5-BCB8-C14D-8769-6BB2BB480E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0A138-F01F-F946-B3C3-4BF421161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36B25-A67B-0D40-B198-12390CECC8D2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418DF-33C9-F544-810E-3EC916F65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71DAD-DA0B-E64F-ACC0-3798E9429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0E41-3983-264C-9021-34494ACF8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6295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02394D-2927-704A-A3C6-F030555BE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332072-67FA-9E4C-B3C5-D4CA5470B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B6AD3-32E1-CD4A-9DFE-9DA93CA29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36B25-A67B-0D40-B198-12390CECC8D2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99DDA-203C-5746-8589-585E7C765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BD151-B957-5044-A548-5E541F63D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0E41-3983-264C-9021-34494ACF8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922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0CB2D95-D0E0-A046-B123-187A9E25E4B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2F76AF-52FD-154A-8B35-688FB6279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533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DA8BE-3001-B343-964A-8F6E50B4E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55625"/>
            <a:ext cx="12192000" cy="6302373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997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0278D-A1D5-F04E-BB6A-E2AD8E5B1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0EB5A2-66BE-5945-83FE-1F937C007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3B66D-AFA8-E342-9168-6D684762D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36B25-A67B-0D40-B198-12390CECC8D2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790B5-726C-BB49-9EDE-469B395F8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FFB47-0DEC-4647-B900-33BC0B311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0E41-3983-264C-9021-34494ACF8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0211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687E5-3412-BC41-8A7D-E57A72B0A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74B9F-8D35-FC41-8B6B-DE0F6C8F5B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18D64-61DE-DA4A-B189-AEF4E6F34A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7003A2-2704-9E4D-B951-2ECCEB17C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36B25-A67B-0D40-B198-12390CECC8D2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92B61-7C59-6941-B20C-AC4F5ADB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951978-A64C-0249-9812-11BF794DA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0E41-3983-264C-9021-34494ACF8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078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4D74D-7581-8A47-AF6B-61B499C5E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6669EF-494B-ED42-A047-693983131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F58349-E389-7647-A330-FAD7B76ED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B4699D-D9E6-9B4B-A59D-B58F3B0FC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9C69ED-3DD3-6941-9CC1-7037F34D6B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9234EA-933D-F44F-ADF2-29AF146A9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36B25-A67B-0D40-B198-12390CECC8D2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F84D60-7A90-F94C-AB0E-94A0E7CFF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80DA2F-59E2-494E-BC67-CCBD8BB13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0E41-3983-264C-9021-34494ACF8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116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0A867-F691-654B-BCA6-ABE8E1D3D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9EAD65-EA44-4D45-A3E6-C07C698AE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36B25-A67B-0D40-B198-12390CECC8D2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AED287-5D18-4847-A3C2-5E07FE38F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3AB5C1-521E-4B49-B9D0-447A964FC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0E41-3983-264C-9021-34494ACF8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8009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4D05E1-ACF5-3E4A-9761-42681268F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36B25-A67B-0D40-B198-12390CECC8D2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6F3BA5-0B47-B249-B615-79680662B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28C6A8-8286-1B41-B78A-22DD7F67A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0E41-3983-264C-9021-34494ACF8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8561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540F9-5AE2-184F-8D02-371FC85DD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A008D-A61F-B646-82C5-0E45357D9B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89528-FAF1-D44A-9636-AF0579992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B1763E-7B0A-7B49-AC1D-458D9FEC6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36B25-A67B-0D40-B198-12390CECC8D2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F88212-1F50-5543-983F-F798AA1FD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61F046-36C5-6D4D-90C2-B240396AF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0E41-3983-264C-9021-34494ACF8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3223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B4BB9-B966-EF40-B008-E003D2768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6EBCEC-A88F-A14D-BE19-E8DE4776E6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C44FCB-43B1-844D-AE7C-0F7845E7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90ACEF-E8FD-1740-8E5D-8C15E3375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36B25-A67B-0D40-B198-12390CECC8D2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4AF4E-6FDB-AF46-87BB-FDDA6CEAC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F8EE4-88ED-6242-BF2C-393F5331F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90E41-3983-264C-9021-34494ACF8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814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FA1B4E-4D92-4449-AAC2-8E5007EE2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7AFFAC-89DC-974B-8A10-77D46B1A6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D2C5B-BF9C-9D44-A109-84A8EB56CB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36B25-A67B-0D40-B198-12390CECC8D2}" type="datetimeFigureOut">
              <a:rPr lang="en-GB" smtClean="0"/>
              <a:t>21/07/2020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08663-7438-694C-AE52-C3EAE598C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9A0AA-72A4-824C-A9D8-2CF32B7B2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90E41-3983-264C-9021-34494ACF87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557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microsoft.com/office/2007/relationships/hdphoto" Target="../media/hdphoto2.wdp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D621D-2B25-2343-A111-E1565003B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14.2 Circuit switching, packet switching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EFB5-76EE-9741-B23E-1BE23143A44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2"/>
          </a:solidFill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Show understanding of circuit switching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Show understanding of packet switching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Benefits, drawbacks and where it is applicable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Show understanding of the function of a router in packet switching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Explain how packet switching is used to pass messages across a network, including the internet 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8434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Packet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 is broken up into little parts.</a:t>
            </a:r>
          </a:p>
          <a:p>
            <a:r>
              <a:rPr lang="en-GB" dirty="0"/>
              <a:t>These parts are given some extra information to make it a packet.</a:t>
            </a:r>
          </a:p>
          <a:p>
            <a:r>
              <a:rPr lang="en-GB" dirty="0"/>
              <a:t>A packet is around 1000-1500 bytes </a:t>
            </a:r>
          </a:p>
          <a:p>
            <a:r>
              <a:rPr lang="en-GB" dirty="0"/>
              <a:t>Each packet it send along the network and may have different routes </a:t>
            </a:r>
          </a:p>
          <a:p>
            <a:endParaRPr lang="en-GB" dirty="0"/>
          </a:p>
          <a:p>
            <a:r>
              <a:rPr lang="en-GB" dirty="0"/>
              <a:t>The route it goes on depends on the speed and efficiency </a:t>
            </a:r>
          </a:p>
          <a:p>
            <a:endParaRPr lang="en-GB" dirty="0"/>
          </a:p>
          <a:p>
            <a:r>
              <a:rPr lang="en-GB" dirty="0"/>
              <a:t>The packet contains some extra information, not just the data you want to send </a:t>
            </a:r>
          </a:p>
        </p:txBody>
      </p:sp>
    </p:spTree>
    <p:extLst>
      <p:ext uri="{BB962C8B-B14F-4D97-AF65-F5344CB8AC3E}">
        <p14:creationId xmlns:p14="http://schemas.microsoft.com/office/powerpoint/2010/main" val="3203196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Packet (size 1024 byte) 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62643" y="930956"/>
          <a:ext cx="11266714" cy="53065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32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664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670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68853">
                <a:tc>
                  <a:txBody>
                    <a:bodyPr/>
                    <a:lstStyle/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HEADER</a:t>
                      </a:r>
                    </a:p>
                  </a:txBody>
                  <a:tcPr>
                    <a:solidFill>
                      <a:srgbClr val="FF8AD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SENDER IP ADDRESS</a:t>
                      </a:r>
                    </a:p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RECEIVER IP ADDRESS</a:t>
                      </a:r>
                    </a:p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PROTOCOL USED</a:t>
                      </a:r>
                    </a:p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PACKET</a:t>
                      </a:r>
                      <a:r>
                        <a:rPr lang="en-GB" sz="2400" b="1" i="0" baseline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 NUMBER (3 of 7) </a:t>
                      </a:r>
                      <a:endParaRPr lang="en-GB" sz="2400" b="1" i="0" dirty="0">
                        <a:solidFill>
                          <a:schemeClr val="bg1"/>
                        </a:solidFill>
                        <a:latin typeface="Arial Black" charset="0"/>
                        <a:ea typeface="Arial Black" charset="0"/>
                        <a:cs typeface="Arial Black" charset="0"/>
                      </a:endParaRPr>
                    </a:p>
                  </a:txBody>
                  <a:tcPr>
                    <a:solidFill>
                      <a:srgbClr val="FF8AD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96 byte</a:t>
                      </a:r>
                    </a:p>
                  </a:txBody>
                  <a:tcPr>
                    <a:solidFill>
                      <a:srgbClr val="FF8A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68853">
                <a:tc>
                  <a:txBody>
                    <a:bodyPr/>
                    <a:lstStyle/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PAYLOAD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YOUR</a:t>
                      </a:r>
                      <a:r>
                        <a:rPr lang="en-GB" sz="2400" b="1" i="0" baseline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 ACTUAL DATA</a:t>
                      </a:r>
                      <a:endParaRPr lang="en-GB" sz="2400" b="1" i="0" dirty="0">
                        <a:solidFill>
                          <a:schemeClr val="bg1"/>
                        </a:solidFill>
                        <a:latin typeface="Arial Black" charset="0"/>
                        <a:ea typeface="Arial Black" charset="0"/>
                        <a:cs typeface="Arial Black" charset="0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896 byte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8853">
                <a:tc>
                  <a:txBody>
                    <a:bodyPr/>
                    <a:lstStyle/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TRAILER</a:t>
                      </a:r>
                    </a:p>
                  </a:txBody>
                  <a:tcPr>
                    <a:solidFill>
                      <a:srgbClr val="FF8AD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SHOWS</a:t>
                      </a:r>
                      <a:r>
                        <a:rPr lang="en-GB" sz="2400" b="1" i="0" baseline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 END OF PACKET </a:t>
                      </a:r>
                    </a:p>
                    <a:p>
                      <a:pPr algn="ctr"/>
                      <a:endParaRPr lang="en-GB" sz="2400" b="1" i="0" baseline="0" dirty="0">
                        <a:solidFill>
                          <a:schemeClr val="bg1"/>
                        </a:solidFill>
                        <a:latin typeface="Arial Black" charset="0"/>
                        <a:ea typeface="Arial Black" charset="0"/>
                        <a:cs typeface="Arial Black" charset="0"/>
                      </a:endParaRPr>
                    </a:p>
                    <a:p>
                      <a:pPr algn="ctr"/>
                      <a:r>
                        <a:rPr lang="en-GB" sz="2400" b="1" i="0" baseline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ERROR CORRECTION </a:t>
                      </a:r>
                      <a:endParaRPr lang="en-GB" sz="2400" b="1" i="0" dirty="0">
                        <a:solidFill>
                          <a:schemeClr val="bg1"/>
                        </a:solidFill>
                        <a:latin typeface="Arial Black" charset="0"/>
                        <a:ea typeface="Arial Black" charset="0"/>
                        <a:cs typeface="Arial Black" charset="0"/>
                      </a:endParaRPr>
                    </a:p>
                  </a:txBody>
                  <a:tcPr>
                    <a:solidFill>
                      <a:srgbClr val="FF8AD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1" i="0" dirty="0">
                          <a:solidFill>
                            <a:schemeClr val="bg1"/>
                          </a:solidFill>
                          <a:latin typeface="Arial Black" charset="0"/>
                          <a:ea typeface="Arial Black" charset="0"/>
                          <a:cs typeface="Arial Black" charset="0"/>
                        </a:rPr>
                        <a:t>32 byte</a:t>
                      </a:r>
                    </a:p>
                  </a:txBody>
                  <a:tcPr>
                    <a:solidFill>
                      <a:srgbClr val="FF8A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3851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AA22C-48BC-AE42-96EA-CA686EEE4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Real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BCBDD-C076-E14C-B23A-0130F61F33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13232"/>
            <a:ext cx="5681134" cy="6144767"/>
          </a:xfrm>
        </p:spPr>
        <p:txBody>
          <a:bodyPr/>
          <a:lstStyle/>
          <a:p>
            <a:r>
              <a:rPr lang="en-US" dirty="0"/>
              <a:t>Its actually more complicated then that, but we don’t need to know it just yet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75DE20-ACB8-AE40-A320-BC4CB9FDF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134" y="244365"/>
            <a:ext cx="6350000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665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4EDBE-4A0C-6842-9CB2-8FA912C9A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Packet Movement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62168-4464-6D49-81EC-A734CEEDD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packet moves around a network in two ways.</a:t>
            </a:r>
          </a:p>
          <a:p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Circuit Switching </a:t>
            </a:r>
          </a:p>
          <a:p>
            <a:pPr marL="514350" indent="-514350">
              <a:buAutoNum type="arabicPeriod"/>
            </a:pPr>
            <a:r>
              <a:rPr lang="en-US" dirty="0"/>
              <a:t>Packet Switching</a:t>
            </a:r>
          </a:p>
        </p:txBody>
      </p:sp>
    </p:spTree>
    <p:extLst>
      <p:ext uri="{BB962C8B-B14F-4D97-AF65-F5344CB8AC3E}">
        <p14:creationId xmlns:p14="http://schemas.microsoft.com/office/powerpoint/2010/main" val="1794058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Video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Which method is more susceptible to hacking?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Which transmission mode allows for data to be split up?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Which method uses the same route for all packets?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Which method takes longer to assemble at the receiver end? Why?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Why is circuit switching more reliable than packet switching?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3822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9B3A0-873F-BD44-BB9A-880D631C1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4" name="Circuit switching &amp; Packet switching.mp4">
            <a:hlinkClick r:id="" action="ppaction://media"/>
            <a:extLst>
              <a:ext uri="{FF2B5EF4-FFF2-40B4-BE49-F238E27FC236}">
                <a16:creationId xmlns:a16="http://schemas.microsoft.com/office/drawing/2014/main" id="{61BDEF8E-8CC4-C041-AA14-8E033B73DCF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467" y="43508"/>
            <a:ext cx="12056533" cy="6814492"/>
          </a:xfrm>
        </p:spPr>
      </p:pic>
    </p:spTree>
    <p:extLst>
      <p:ext uri="{BB962C8B-B14F-4D97-AF65-F5344CB8AC3E}">
        <p14:creationId xmlns:p14="http://schemas.microsoft.com/office/powerpoint/2010/main" val="1246199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7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Some notes on circuit switching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There are steps to this: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Sender says who they want to send to (who is the receiver)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System checks to make sure the receiver is ready to accept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If receiver is available then the links are established (the circuit)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Data is sent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The links are removed 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r>
              <a:rPr lang="en-GB" dirty="0"/>
              <a:t>Because the links made are dedicated, data can be sent without impediment.</a:t>
            </a:r>
          </a:p>
          <a:p>
            <a:r>
              <a:rPr lang="en-GB" dirty="0"/>
              <a:t>Its reliable because you are only sending if you know the receiver can receive and you know the medium is stable enough to handle it. </a:t>
            </a:r>
          </a:p>
          <a:p>
            <a:endParaRPr lang="en-GB" dirty="0"/>
          </a:p>
          <a:p>
            <a:r>
              <a:rPr lang="en-GB" dirty="0"/>
              <a:t>At the end of transmission the circuit lines can either be removed or if the line was a leased line the connection is permanent. </a:t>
            </a:r>
          </a:p>
          <a:p>
            <a:endParaRPr lang="en-GB" dirty="0"/>
          </a:p>
          <a:p>
            <a:r>
              <a:rPr lang="en-GB" dirty="0"/>
              <a:t>Like if you had a dedicated phone line that always goes to one number.</a:t>
            </a:r>
          </a:p>
        </p:txBody>
      </p:sp>
    </p:spTree>
    <p:extLst>
      <p:ext uri="{BB962C8B-B14F-4D97-AF65-F5344CB8AC3E}">
        <p14:creationId xmlns:p14="http://schemas.microsoft.com/office/powerpoint/2010/main" val="3770387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a telephone called was made in 1950s. </a:t>
            </a:r>
          </a:p>
        </p:txBody>
      </p:sp>
      <p:pic>
        <p:nvPicPr>
          <p:cNvPr id="6" name="Public switched telephone network">
            <a:hlinkClick r:id="" action="ppaction://media"/>
            <a:extLst>
              <a:ext uri="{FF2B5EF4-FFF2-40B4-BE49-F238E27FC236}">
                <a16:creationId xmlns:a16="http://schemas.microsoft.com/office/drawing/2014/main" id="{373B4CF9-6B8F-BF4C-AC96-64E2DD915A2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3413" y="712788"/>
            <a:ext cx="10925175" cy="6145212"/>
          </a:xfrm>
        </p:spPr>
      </p:pic>
    </p:spTree>
    <p:extLst>
      <p:ext uri="{BB962C8B-B14F-4D97-AF65-F5344CB8AC3E}">
        <p14:creationId xmlns:p14="http://schemas.microsoft.com/office/powerpoint/2010/main" val="2847222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3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Packet Switching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data is split into packets but sent over different routes </a:t>
            </a:r>
          </a:p>
          <a:p>
            <a:endParaRPr lang="en-GB" dirty="0"/>
          </a:p>
          <a:p>
            <a:r>
              <a:rPr lang="en-GB" dirty="0"/>
              <a:t>The receiver then has to arrange the packets in the correct order, which may be different then the order the packet arrived.</a:t>
            </a:r>
          </a:p>
          <a:p>
            <a:endParaRPr lang="en-GB" dirty="0"/>
          </a:p>
          <a:p>
            <a:r>
              <a:rPr lang="en-GB" dirty="0"/>
              <a:t>That’s why we need packet numbers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9954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D621D-2B25-2343-A111-E1565003B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Today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EFB5-76EE-9741-B23E-1BE23143A44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2"/>
          </a:solidFill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Show understanding of circuit switching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Show understanding of packet switching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Benefits, drawbacks and where it is applicable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Show understanding of the function of a router in packet switching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Explain how packet switching is used to pass messages across a network, including the internet 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endParaRPr lang="en-GB" dirty="0"/>
          </a:p>
          <a:p>
            <a:r>
              <a:rPr lang="en-GB" dirty="0"/>
              <a:t>Understand: What is circuit </a:t>
            </a:r>
            <a:r>
              <a:rPr lang="en-GB" dirty="0" err="1"/>
              <a:t>switiching</a:t>
            </a:r>
            <a:r>
              <a:rPr lang="en-GB" dirty="0"/>
              <a:t> and packet switching</a:t>
            </a:r>
          </a:p>
          <a:p>
            <a:endParaRPr lang="en-GB" dirty="0"/>
          </a:p>
          <a:p>
            <a:r>
              <a:rPr lang="en-GB" dirty="0"/>
              <a:t>Able: Explain the benefits of each</a:t>
            </a:r>
          </a:p>
          <a:p>
            <a:endParaRPr lang="en-GB" dirty="0"/>
          </a:p>
          <a:p>
            <a:r>
              <a:rPr lang="en-GB" dirty="0"/>
              <a:t>Answer: What one should be used in a given situation</a:t>
            </a:r>
          </a:p>
        </p:txBody>
      </p:sp>
    </p:spTree>
    <p:extLst>
      <p:ext uri="{BB962C8B-B14F-4D97-AF65-F5344CB8AC3E}">
        <p14:creationId xmlns:p14="http://schemas.microsoft.com/office/powerpoint/2010/main" val="3722382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4D51C-BBE8-EB4C-AE45-34DA913D5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Packets, Data Packets, Datagram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8A196-1109-9B41-9C9B-CD20D07F0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Packets, data packets and datagrams, three words that mean the same thing. </a:t>
            </a:r>
          </a:p>
          <a:p>
            <a:r>
              <a:rPr lang="en-US" dirty="0"/>
              <a:t>We will call it packet.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704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768FD-7482-464B-8BF3-A523D9F58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Original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AD6E7-E135-6943-BD20-8D73191FB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Okay we have three people. Iron Man, Black Widow and Hulk.</a:t>
            </a:r>
          </a:p>
          <a:p>
            <a:r>
              <a:rPr lang="en-US" dirty="0"/>
              <a:t>And we have a message also – I LOVE YOU</a:t>
            </a:r>
          </a:p>
          <a:p>
            <a:r>
              <a:rPr lang="en-US" dirty="0"/>
              <a:t> Hulk wants to send this message to Black Widow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9DB512-D158-F24A-8ED8-B7D280A1E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470" y="2738756"/>
            <a:ext cx="2303224" cy="40113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079854-3853-4541-8C96-972A0FDB9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503" y="2502930"/>
            <a:ext cx="2796673" cy="42475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246613-E2CF-A64E-9434-DA179DEFA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505" b="96101" l="9916" r="89451">
                        <a14:foregroundMark x1="64979" y1="8601" x2="64979" y2="5619"/>
                        <a14:foregroundMark x1="21097" y1="92202" x2="21097" y2="93349"/>
                        <a14:foregroundMark x1="65401" y1="94954" x2="66456" y2="9610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98035" y="2777071"/>
            <a:ext cx="2180503" cy="4011389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1AD452A-34A5-644F-AEF9-CFD87498CECD}"/>
              </a:ext>
            </a:extLst>
          </p:cNvPr>
          <p:cNvGrpSpPr/>
          <p:nvPr/>
        </p:nvGrpSpPr>
        <p:grpSpPr>
          <a:xfrm>
            <a:off x="8297696" y="3560472"/>
            <a:ext cx="3529263" cy="2367956"/>
            <a:chOff x="842367" y="3785615"/>
            <a:chExt cx="3529263" cy="2367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6C9D544-F1C6-9E40-BE84-00692D21E7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l="10113" t="23141" r="11135" b="24020"/>
            <a:stretch/>
          </p:blipFill>
          <p:spPr>
            <a:xfrm>
              <a:off x="842367" y="3785615"/>
              <a:ext cx="3529263" cy="236795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1BCC75-D429-884A-A4DF-38C512DEEA9A}"/>
                </a:ext>
              </a:extLst>
            </p:cNvPr>
            <p:cNvSpPr txBox="1"/>
            <p:nvPr/>
          </p:nvSpPr>
          <p:spPr>
            <a:xfrm>
              <a:off x="1459494" y="5258351"/>
              <a:ext cx="23976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Comic Sans MS" panose="030F0902030302020204" pitchFamily="66" charset="0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I LOVE YOU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5604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768FD-7482-464B-8BF3-A523D9F58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Original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AD6E7-E135-6943-BD20-8D73191FB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Look at his message. Is it okay to send?</a:t>
            </a:r>
          </a:p>
          <a:p>
            <a:endParaRPr lang="en-US" dirty="0"/>
          </a:p>
          <a:p>
            <a:r>
              <a:rPr lang="en-US" dirty="0"/>
              <a:t>What was the 5 things needed to send a message?</a:t>
            </a:r>
          </a:p>
          <a:p>
            <a:pPr marL="514350" indent="-514350">
              <a:buAutoNum type="arabicPeriod"/>
            </a:pPr>
            <a:r>
              <a:rPr lang="en-US" dirty="0"/>
              <a:t>Sender</a:t>
            </a:r>
          </a:p>
          <a:p>
            <a:pPr marL="514350" indent="-514350">
              <a:buAutoNum type="arabicPeriod"/>
            </a:pPr>
            <a:r>
              <a:rPr lang="en-US" dirty="0"/>
              <a:t>Receiver</a:t>
            </a:r>
          </a:p>
          <a:p>
            <a:pPr marL="514350" indent="-514350">
              <a:buAutoNum type="arabicPeriod"/>
            </a:pPr>
            <a:r>
              <a:rPr lang="en-US" dirty="0"/>
              <a:t>Medium</a:t>
            </a:r>
          </a:p>
          <a:p>
            <a:pPr marL="514350" indent="-514350">
              <a:buAutoNum type="arabicPeriod"/>
            </a:pPr>
            <a:r>
              <a:rPr lang="en-US" dirty="0"/>
              <a:t>Message</a:t>
            </a:r>
          </a:p>
          <a:p>
            <a:pPr marL="514350" indent="-514350">
              <a:buAutoNum type="arabicPeriod"/>
            </a:pPr>
            <a:r>
              <a:rPr lang="en-US" dirty="0"/>
              <a:t>Protocol</a:t>
            </a:r>
          </a:p>
          <a:p>
            <a:pPr marL="514350" indent="-514350">
              <a:buAutoNum type="arabicPeriod"/>
            </a:pPr>
            <a:endParaRPr lang="en-US" dirty="0"/>
          </a:p>
          <a:p>
            <a:r>
              <a:rPr lang="en-US" dirty="0"/>
              <a:t>We have a message but that’s all.  </a:t>
            </a:r>
          </a:p>
          <a:p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1AD452A-34A5-644F-AEF9-CFD87498CECD}"/>
              </a:ext>
            </a:extLst>
          </p:cNvPr>
          <p:cNvGrpSpPr/>
          <p:nvPr/>
        </p:nvGrpSpPr>
        <p:grpSpPr>
          <a:xfrm>
            <a:off x="7319129" y="1474675"/>
            <a:ext cx="3846178" cy="2310940"/>
            <a:chOff x="842367" y="3785615"/>
            <a:chExt cx="3529263" cy="2367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6C9D544-F1C6-9E40-BE84-00692D21E7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l="10113" t="23141" r="11135" b="24020"/>
            <a:stretch/>
          </p:blipFill>
          <p:spPr>
            <a:xfrm>
              <a:off x="842367" y="3785615"/>
              <a:ext cx="3529263" cy="236795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1BCC75-D429-884A-A4DF-38C512DEEA9A}"/>
                </a:ext>
              </a:extLst>
            </p:cNvPr>
            <p:cNvSpPr txBox="1"/>
            <p:nvPr/>
          </p:nvSpPr>
          <p:spPr>
            <a:xfrm>
              <a:off x="1459493" y="5258351"/>
              <a:ext cx="2764932" cy="662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Comic Sans MS" panose="030F0902030302020204" pitchFamily="66" charset="0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I LOVE YOU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53918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768FD-7482-464B-8BF3-A523D9F58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Extra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AD6E7-E135-6943-BD20-8D73191FB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 we need to add Sender and Receiver</a:t>
            </a:r>
          </a:p>
          <a:p>
            <a:endParaRPr lang="en-US" dirty="0"/>
          </a:p>
          <a:p>
            <a:r>
              <a:rPr lang="en-US" dirty="0"/>
              <a:t>So now I have</a:t>
            </a:r>
          </a:p>
          <a:p>
            <a:r>
              <a:rPr lang="en-US" dirty="0"/>
              <a:t>Sender information</a:t>
            </a:r>
          </a:p>
          <a:p>
            <a:r>
              <a:rPr lang="en-US" dirty="0"/>
              <a:t>My original message</a:t>
            </a:r>
          </a:p>
          <a:p>
            <a:r>
              <a:rPr lang="en-US" dirty="0"/>
              <a:t>Receiver Information </a:t>
            </a:r>
          </a:p>
          <a:p>
            <a:endParaRPr lang="en-US" dirty="0"/>
          </a:p>
          <a:p>
            <a:r>
              <a:rPr lang="en-US" dirty="0"/>
              <a:t>And now we come to a problem…..</a:t>
            </a:r>
          </a:p>
          <a:p>
            <a:r>
              <a:rPr lang="en-US" dirty="0"/>
              <a:t>Its too big to send. </a:t>
            </a:r>
          </a:p>
          <a:p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1AD452A-34A5-644F-AEF9-CFD87498CECD}"/>
              </a:ext>
            </a:extLst>
          </p:cNvPr>
          <p:cNvGrpSpPr/>
          <p:nvPr/>
        </p:nvGrpSpPr>
        <p:grpSpPr>
          <a:xfrm>
            <a:off x="7353546" y="2706056"/>
            <a:ext cx="3846178" cy="2310940"/>
            <a:chOff x="842367" y="3785615"/>
            <a:chExt cx="3529263" cy="236795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6C9D544-F1C6-9E40-BE84-00692D21E7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l="10113" t="23141" r="11135" b="24020"/>
            <a:stretch/>
          </p:blipFill>
          <p:spPr>
            <a:xfrm>
              <a:off x="842367" y="3785615"/>
              <a:ext cx="3529263" cy="236795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91BCC75-D429-884A-A4DF-38C512DEEA9A}"/>
                </a:ext>
              </a:extLst>
            </p:cNvPr>
            <p:cNvSpPr txBox="1"/>
            <p:nvPr/>
          </p:nvSpPr>
          <p:spPr>
            <a:xfrm>
              <a:off x="1459493" y="5258351"/>
              <a:ext cx="2764932" cy="662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Comic Sans MS" panose="030F0902030302020204" pitchFamily="66" charset="0"/>
                  <a:ea typeface="Brush Script MT" panose="03060802040406070304" pitchFamily="66" charset="-122"/>
                  <a:cs typeface="Brush Script MT" panose="03060802040406070304" pitchFamily="66" charset="-122"/>
                </a:rPr>
                <a:t>I LOVE YOU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170C3FB-42A0-8E41-B33E-52C1BEFDEA88}"/>
              </a:ext>
            </a:extLst>
          </p:cNvPr>
          <p:cNvSpPr txBox="1"/>
          <p:nvPr/>
        </p:nvSpPr>
        <p:spPr>
          <a:xfrm>
            <a:off x="7469475" y="1653545"/>
            <a:ext cx="3569826" cy="1077218"/>
          </a:xfrm>
          <a:prstGeom prst="rect">
            <a:avLst/>
          </a:prstGeom>
          <a:solidFill>
            <a:srgbClr val="92D050"/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Sender:</a:t>
            </a:r>
          </a:p>
          <a:p>
            <a: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Hulk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FF184B-D789-3B48-80B7-B0CDD728AAAC}"/>
              </a:ext>
            </a:extLst>
          </p:cNvPr>
          <p:cNvSpPr txBox="1"/>
          <p:nvPr/>
        </p:nvSpPr>
        <p:spPr>
          <a:xfrm>
            <a:off x="7668126" y="5130979"/>
            <a:ext cx="3371175" cy="107721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Receiver:</a:t>
            </a:r>
          </a:p>
          <a:p>
            <a:r>
              <a:rPr lang="en-US" sz="3200" dirty="0">
                <a:solidFill>
                  <a:schemeClr val="bg1"/>
                </a:solidFill>
              </a:rPr>
              <a:t>Black Widow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7F9320-119C-A549-B515-77C587F28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5070" y="1160826"/>
            <a:ext cx="1027195" cy="15601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37734F-5C27-3547-8AFE-BD66C2D16C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505" b="96101" l="9916" r="89451">
                        <a14:foregroundMark x1="64979" y1="8601" x2="64979" y2="5619"/>
                        <a14:foregroundMark x1="21097" y1="92202" x2="21097" y2="93349"/>
                        <a14:foregroundMark x1="65401" y1="94954" x2="66456" y2="9610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73949" y="4938252"/>
            <a:ext cx="925775" cy="170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69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5542C-FE93-B84B-B77C-C1C6827C5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35581" y="-213565"/>
            <a:ext cx="12192000" cy="488731"/>
          </a:xfrm>
        </p:spPr>
        <p:txBody>
          <a:bodyPr>
            <a:normAutofit fontScale="90000"/>
          </a:bodyPr>
          <a:lstStyle/>
          <a:p>
            <a:r>
              <a:rPr lang="en-US" dirty="0"/>
              <a:t>Packets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AFAD7-2665-A046-BBE7-A4425A89B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3081" y="984166"/>
            <a:ext cx="7309052" cy="6144767"/>
          </a:xfrm>
        </p:spPr>
        <p:txBody>
          <a:bodyPr/>
          <a:lstStyle/>
          <a:p>
            <a:r>
              <a:rPr lang="en-US" dirty="0"/>
              <a:t>Anytime you send something over the internet, you will use something called TCP/IP – we will cover this later. </a:t>
            </a:r>
          </a:p>
          <a:p>
            <a:endParaRPr lang="en-US" dirty="0"/>
          </a:p>
          <a:p>
            <a:r>
              <a:rPr lang="en-US" dirty="0"/>
              <a:t>But our problem is our information is now too big so we need to break it down into smaller parts. </a:t>
            </a:r>
          </a:p>
          <a:p>
            <a:endParaRPr lang="en-US" dirty="0"/>
          </a:p>
          <a:p>
            <a:r>
              <a:rPr lang="en-US" dirty="0"/>
              <a:t>These smaller parts is called a packet.</a:t>
            </a:r>
          </a:p>
          <a:p>
            <a:endParaRPr lang="en-US" dirty="0"/>
          </a:p>
          <a:p>
            <a:r>
              <a:rPr lang="en-US" dirty="0"/>
              <a:t>So here we have split it into 4 parts. Does this mean we have 4 packets?</a:t>
            </a:r>
          </a:p>
          <a:p>
            <a:r>
              <a:rPr lang="en-US" dirty="0"/>
              <a:t>No!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4516B16-78F5-AC45-B3D7-697E38C427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727" t="1" b="47846"/>
          <a:stretch/>
        </p:blipFill>
        <p:spPr>
          <a:xfrm>
            <a:off x="9946104" y="713231"/>
            <a:ext cx="1792371" cy="284811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D9514A4-1433-2E4A-AC5E-9CB5CDBE6D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272" b="47846"/>
          <a:stretch/>
        </p:blipFill>
        <p:spPr>
          <a:xfrm>
            <a:off x="7864976" y="713231"/>
            <a:ext cx="2081129" cy="284811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BB93C9E-8680-6045-B845-E1A7639B5F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154" r="46007"/>
          <a:stretch/>
        </p:blipFill>
        <p:spPr>
          <a:xfrm>
            <a:off x="7864976" y="3561346"/>
            <a:ext cx="2091442" cy="261288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460BC3F-D2BF-FD41-ACC8-00868E35D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727" t="52154"/>
          <a:stretch/>
        </p:blipFill>
        <p:spPr>
          <a:xfrm>
            <a:off x="9956418" y="3561346"/>
            <a:ext cx="1792371" cy="2612885"/>
          </a:xfrm>
          <a:prstGeom prst="rect">
            <a:avLst/>
          </a:prstGeom>
        </p:spPr>
      </p:pic>
      <p:sp>
        <p:nvSpPr>
          <p:cNvPr id="29" name="Title 1">
            <a:extLst>
              <a:ext uri="{FF2B5EF4-FFF2-40B4-BE49-F238E27FC236}">
                <a16:creationId xmlns:a16="http://schemas.microsoft.com/office/drawing/2014/main" id="{7DA0E04F-FAC5-D944-A8F6-48D72C664ED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488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Packets</a:t>
            </a:r>
          </a:p>
        </p:txBody>
      </p:sp>
    </p:spTree>
    <p:extLst>
      <p:ext uri="{BB962C8B-B14F-4D97-AF65-F5344CB8AC3E}">
        <p14:creationId xmlns:p14="http://schemas.microsoft.com/office/powerpoint/2010/main" val="2340419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07407E-6 L -0.16367 -0.2076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90" y="-1039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357 -0.01736 L 0.11081 -0.2076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62" y="-951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22222E-6 L -0.1332 0.0928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67" y="463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771 0.10625 L 0.12761 0.1101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495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B51CD-4C2A-9546-9F21-F3A7735A4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Packet Size and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D4EC9-BF2B-A34E-88E5-E64D018D7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now we have 4 parts, we can send it right?</a:t>
            </a:r>
          </a:p>
          <a:p>
            <a:endParaRPr lang="en-US" dirty="0"/>
          </a:p>
          <a:p>
            <a:r>
              <a:rPr lang="en-US" dirty="0"/>
              <a:t>Wrong! </a:t>
            </a:r>
          </a:p>
          <a:p>
            <a:endParaRPr lang="en-US" dirty="0"/>
          </a:p>
          <a:p>
            <a:r>
              <a:rPr lang="en-US" dirty="0"/>
              <a:t>We just have 4 parts of something. </a:t>
            </a:r>
          </a:p>
          <a:p>
            <a:r>
              <a:rPr lang="en-US" dirty="0"/>
              <a:t>We need to add even more information on to it to make it a packet.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1B85E6-651B-E24F-B07E-371363C273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727" t="1" b="47846"/>
          <a:stretch/>
        </p:blipFill>
        <p:spPr>
          <a:xfrm>
            <a:off x="3837023" y="3823171"/>
            <a:ext cx="1792371" cy="28481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D5AE0C-EA97-4646-B097-05FAE5E04F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272" b="47846"/>
          <a:stretch/>
        </p:blipFill>
        <p:spPr>
          <a:xfrm>
            <a:off x="278843" y="3785615"/>
            <a:ext cx="2081129" cy="28481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C6056D-171A-0B4B-BD68-2E98363772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154" r="46007"/>
          <a:stretch/>
        </p:blipFill>
        <p:spPr>
          <a:xfrm>
            <a:off x="6324043" y="4469614"/>
            <a:ext cx="2091442" cy="26128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B1CC55-AF03-AC42-B22B-38120775EE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727" t="52154"/>
          <a:stretch/>
        </p:blipFill>
        <p:spPr>
          <a:xfrm>
            <a:off x="9850768" y="4245114"/>
            <a:ext cx="1792371" cy="2612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86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28386-5182-4D47-82F3-E3F2BB691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Packet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BAB7D-698B-D944-B8CB-67169D026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13232"/>
            <a:ext cx="5520267" cy="6144767"/>
          </a:xfrm>
        </p:spPr>
        <p:txBody>
          <a:bodyPr/>
          <a:lstStyle/>
          <a:p>
            <a:r>
              <a:rPr lang="en-US" dirty="0"/>
              <a:t>Each Packet must have: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Sender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Receiver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Protocol Used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Packet Number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Payload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Error Correction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End of Packet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Now we have 4 packets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5DDB45-5DA3-804A-978F-C8C8598595DD}"/>
              </a:ext>
            </a:extLst>
          </p:cNvPr>
          <p:cNvSpPr txBox="1"/>
          <p:nvPr/>
        </p:nvSpPr>
        <p:spPr>
          <a:xfrm>
            <a:off x="4589185" y="244365"/>
            <a:ext cx="2540000" cy="3139321"/>
          </a:xfrm>
          <a:prstGeom prst="rect">
            <a:avLst/>
          </a:prstGeom>
          <a:solidFill>
            <a:srgbClr val="FF8AD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Sender: Hulk</a:t>
            </a:r>
          </a:p>
          <a:p>
            <a:r>
              <a:rPr lang="en-US" dirty="0"/>
              <a:t>Receiver: Black Widow</a:t>
            </a:r>
          </a:p>
          <a:p>
            <a:r>
              <a:rPr lang="en-US" dirty="0"/>
              <a:t>Protocol: TCP/IP</a:t>
            </a:r>
          </a:p>
          <a:p>
            <a:r>
              <a:rPr lang="en-US" dirty="0"/>
              <a:t>Packet 1 of 4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Checksum: 877</a:t>
            </a:r>
          </a:p>
          <a:p>
            <a:r>
              <a:rPr lang="en-US" dirty="0"/>
              <a:t>End of Packet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64F4313-2E14-AD43-816B-8EAA0DB70E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272" b="47846"/>
          <a:stretch/>
        </p:blipFill>
        <p:spPr>
          <a:xfrm>
            <a:off x="4965721" y="1243393"/>
            <a:ext cx="1036330" cy="141826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5ED8BB9-0DA3-BB4E-88CA-0E1743DE9D0D}"/>
              </a:ext>
            </a:extLst>
          </p:cNvPr>
          <p:cNvSpPr txBox="1"/>
          <p:nvPr/>
        </p:nvSpPr>
        <p:spPr>
          <a:xfrm>
            <a:off x="7505721" y="281354"/>
            <a:ext cx="2540000" cy="3139321"/>
          </a:xfrm>
          <a:prstGeom prst="rect">
            <a:avLst/>
          </a:prstGeom>
          <a:solidFill>
            <a:srgbClr val="FF8AD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Sender: Hulk</a:t>
            </a:r>
          </a:p>
          <a:p>
            <a:r>
              <a:rPr lang="en-US" dirty="0"/>
              <a:t>Receiver: Black Widow</a:t>
            </a:r>
          </a:p>
          <a:p>
            <a:r>
              <a:rPr lang="en-US" dirty="0"/>
              <a:t>Protocol: TCP/IP</a:t>
            </a:r>
          </a:p>
          <a:p>
            <a:r>
              <a:rPr lang="en-US" dirty="0"/>
              <a:t>Packet 2 of 4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Checksum: 223</a:t>
            </a:r>
          </a:p>
          <a:p>
            <a:r>
              <a:rPr lang="en-US" dirty="0"/>
              <a:t>End of Packet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C44D9D-8893-7742-814A-4733CC7B7294}"/>
              </a:ext>
            </a:extLst>
          </p:cNvPr>
          <p:cNvSpPr txBox="1"/>
          <p:nvPr/>
        </p:nvSpPr>
        <p:spPr>
          <a:xfrm>
            <a:off x="7505721" y="3628051"/>
            <a:ext cx="2540000" cy="3139321"/>
          </a:xfrm>
          <a:prstGeom prst="rect">
            <a:avLst/>
          </a:prstGeom>
          <a:solidFill>
            <a:srgbClr val="FF8AD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Sender: Hulk</a:t>
            </a:r>
          </a:p>
          <a:p>
            <a:r>
              <a:rPr lang="en-US" dirty="0"/>
              <a:t>Receiver: Black Widow</a:t>
            </a:r>
          </a:p>
          <a:p>
            <a:r>
              <a:rPr lang="en-US" dirty="0"/>
              <a:t>Protocol: TCP/IP</a:t>
            </a:r>
          </a:p>
          <a:p>
            <a:r>
              <a:rPr lang="en-US" dirty="0"/>
              <a:t>Packet 4 of 4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Checksum: 454</a:t>
            </a:r>
          </a:p>
          <a:p>
            <a:r>
              <a:rPr lang="en-US" dirty="0"/>
              <a:t>End of Packet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40D2F0-AA00-8244-994A-1189452C97B1}"/>
              </a:ext>
            </a:extLst>
          </p:cNvPr>
          <p:cNvSpPr txBox="1"/>
          <p:nvPr/>
        </p:nvSpPr>
        <p:spPr>
          <a:xfrm>
            <a:off x="4541269" y="3628051"/>
            <a:ext cx="2540000" cy="3139321"/>
          </a:xfrm>
          <a:prstGeom prst="rect">
            <a:avLst/>
          </a:prstGeom>
          <a:solidFill>
            <a:srgbClr val="FF8AD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Sender: Hulk</a:t>
            </a:r>
          </a:p>
          <a:p>
            <a:r>
              <a:rPr lang="en-US" dirty="0"/>
              <a:t>Receiver: Black Widow</a:t>
            </a:r>
          </a:p>
          <a:p>
            <a:r>
              <a:rPr lang="en-US" dirty="0"/>
              <a:t>Protocol: TCP/IP</a:t>
            </a:r>
          </a:p>
          <a:p>
            <a:r>
              <a:rPr lang="en-US" dirty="0"/>
              <a:t>Packet 3 of 4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Checksum: 658</a:t>
            </a:r>
          </a:p>
          <a:p>
            <a:r>
              <a:rPr lang="en-US" dirty="0"/>
              <a:t>End of Packet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A0117E-A4B7-0E45-9225-A9971DD5C8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154" r="46007"/>
          <a:stretch/>
        </p:blipFill>
        <p:spPr>
          <a:xfrm>
            <a:off x="5034713" y="4860995"/>
            <a:ext cx="1041466" cy="13011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527E42-060A-5243-A976-CD079C9EE7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727" t="52154"/>
          <a:stretch/>
        </p:blipFill>
        <p:spPr>
          <a:xfrm>
            <a:off x="8329451" y="4860995"/>
            <a:ext cx="892539" cy="13011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DFD764-F2F9-3F44-BBC5-CEEAB9641E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727" t="1" b="47846"/>
          <a:stretch/>
        </p:blipFill>
        <p:spPr>
          <a:xfrm>
            <a:off x="7987505" y="1301567"/>
            <a:ext cx="892539" cy="141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663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885</Words>
  <Application>Microsoft Macintosh PowerPoint</Application>
  <PresentationFormat>Widescreen</PresentationFormat>
  <Paragraphs>185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Calibri</vt:lpstr>
      <vt:lpstr>Calibri Light</vt:lpstr>
      <vt:lpstr>Comic Sans MS</vt:lpstr>
      <vt:lpstr>Office Theme</vt:lpstr>
      <vt:lpstr>14.2 Circuit switching, packet switching </vt:lpstr>
      <vt:lpstr>Today</vt:lpstr>
      <vt:lpstr>Packets, Data Packets, Datagram</vt:lpstr>
      <vt:lpstr>Original Message</vt:lpstr>
      <vt:lpstr>Original Message</vt:lpstr>
      <vt:lpstr>Extra information</vt:lpstr>
      <vt:lpstr>Packets</vt:lpstr>
      <vt:lpstr>Packet Size and Problem</vt:lpstr>
      <vt:lpstr>Packet Structure</vt:lpstr>
      <vt:lpstr>Packet </vt:lpstr>
      <vt:lpstr>Packet (size 1024 byte) </vt:lpstr>
      <vt:lpstr>Real Structure</vt:lpstr>
      <vt:lpstr>Packet Movement</vt:lpstr>
      <vt:lpstr>Video Questions</vt:lpstr>
      <vt:lpstr>PowerPoint Presentation</vt:lpstr>
      <vt:lpstr>Some notes on circuit switching </vt:lpstr>
      <vt:lpstr>How a telephone called was made in 1950s. </vt:lpstr>
      <vt:lpstr>Packet Switching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14.2 Circuit switching, packet switching </dc:title>
  <dc:creator>amar anwar</dc:creator>
  <cp:lastModifiedBy>amar anwar</cp:lastModifiedBy>
  <cp:revision>1</cp:revision>
  <dcterms:created xsi:type="dcterms:W3CDTF">2020-07-21T02:58:28Z</dcterms:created>
  <dcterms:modified xsi:type="dcterms:W3CDTF">2020-07-21T03:03:29Z</dcterms:modified>
</cp:coreProperties>
</file>

<file path=docProps/thumbnail.jpeg>
</file>